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8288000" cy="10287000"/>
  <p:notesSz cx="6858000" cy="9144000"/>
  <p:embeddedFontLst>
    <p:embeddedFont>
      <p:font typeface="Archivo Black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aleway" pitchFamily="2" charset="0"/>
      <p:regular r:id="rId14"/>
      <p:bold r:id="rId15"/>
    </p:embeddedFont>
    <p:embeddedFont>
      <p:font typeface="Raleway Bold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423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648898" y="3483870"/>
            <a:ext cx="6654319" cy="7155182"/>
          </a:xfrm>
          <a:custGeom>
            <a:avLst/>
            <a:gdLst/>
            <a:ahLst/>
            <a:cxnLst/>
            <a:rect l="l" t="t" r="r" b="b"/>
            <a:pathLst>
              <a:path w="6654319" h="7155182">
                <a:moveTo>
                  <a:pt x="6654319" y="0"/>
                </a:moveTo>
                <a:lnTo>
                  <a:pt x="0" y="0"/>
                </a:lnTo>
                <a:lnTo>
                  <a:pt x="0" y="7155182"/>
                </a:lnTo>
                <a:lnTo>
                  <a:pt x="6654319" y="7155182"/>
                </a:lnTo>
                <a:lnTo>
                  <a:pt x="665431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1282632" y="-359163"/>
            <a:ext cx="6654319" cy="7155182"/>
          </a:xfrm>
          <a:custGeom>
            <a:avLst/>
            <a:gdLst/>
            <a:ahLst/>
            <a:cxnLst/>
            <a:rect l="l" t="t" r="r" b="b"/>
            <a:pathLst>
              <a:path w="6654319" h="7155182">
                <a:moveTo>
                  <a:pt x="0" y="7155182"/>
                </a:moveTo>
                <a:lnTo>
                  <a:pt x="6654319" y="7155182"/>
                </a:lnTo>
                <a:lnTo>
                  <a:pt x="6654319" y="0"/>
                </a:lnTo>
                <a:lnTo>
                  <a:pt x="0" y="0"/>
                </a:lnTo>
                <a:lnTo>
                  <a:pt x="0" y="715518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77519" y="3387142"/>
            <a:ext cx="8932962" cy="1364371"/>
            <a:chOff x="0" y="0"/>
            <a:chExt cx="889973" cy="1359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9973" cy="135930"/>
            </a:xfrm>
            <a:custGeom>
              <a:avLst/>
              <a:gdLst/>
              <a:ahLst/>
              <a:cxnLst/>
              <a:rect l="l" t="t" r="r" b="b"/>
              <a:pathLst>
                <a:path w="889973" h="135930">
                  <a:moveTo>
                    <a:pt x="67709" y="0"/>
                  </a:moveTo>
                  <a:lnTo>
                    <a:pt x="822265" y="0"/>
                  </a:lnTo>
                  <a:cubicBezTo>
                    <a:pt x="840222" y="0"/>
                    <a:pt x="857444" y="7134"/>
                    <a:pt x="870142" y="19831"/>
                  </a:cubicBezTo>
                  <a:cubicBezTo>
                    <a:pt x="882840" y="32529"/>
                    <a:pt x="889973" y="49751"/>
                    <a:pt x="889973" y="67709"/>
                  </a:cubicBezTo>
                  <a:lnTo>
                    <a:pt x="889973" y="68221"/>
                  </a:lnTo>
                  <a:cubicBezTo>
                    <a:pt x="889973" y="105615"/>
                    <a:pt x="859659" y="135930"/>
                    <a:pt x="822265" y="135930"/>
                  </a:cubicBezTo>
                  <a:lnTo>
                    <a:pt x="67709" y="135930"/>
                  </a:lnTo>
                  <a:cubicBezTo>
                    <a:pt x="30314" y="135930"/>
                    <a:pt x="0" y="105615"/>
                    <a:pt x="0" y="68221"/>
                  </a:cubicBezTo>
                  <a:lnTo>
                    <a:pt x="0" y="67709"/>
                  </a:lnTo>
                  <a:cubicBezTo>
                    <a:pt x="0" y="30314"/>
                    <a:pt x="30314" y="0"/>
                    <a:pt x="67709" y="0"/>
                  </a:cubicBezTo>
                  <a:close/>
                </a:path>
              </a:pathLst>
            </a:custGeom>
            <a:solidFill>
              <a:srgbClr val="A1A6A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89973" cy="17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283196" y="4751513"/>
            <a:ext cx="3976104" cy="5308303"/>
          </a:xfrm>
          <a:custGeom>
            <a:avLst/>
            <a:gdLst/>
            <a:ahLst/>
            <a:cxnLst/>
            <a:rect l="l" t="t" r="r" b="b"/>
            <a:pathLst>
              <a:path w="3976104" h="5308303">
                <a:moveTo>
                  <a:pt x="0" y="0"/>
                </a:moveTo>
                <a:lnTo>
                  <a:pt x="3976104" y="0"/>
                </a:lnTo>
                <a:lnTo>
                  <a:pt x="3976104" y="5308303"/>
                </a:lnTo>
                <a:lnTo>
                  <a:pt x="0" y="53083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30181">
            <a:off x="-1218114" y="6017873"/>
            <a:ext cx="9337124" cy="4004786"/>
          </a:xfrm>
          <a:custGeom>
            <a:avLst/>
            <a:gdLst/>
            <a:ahLst/>
            <a:cxnLst/>
            <a:rect l="l" t="t" r="r" b="b"/>
            <a:pathLst>
              <a:path w="9337124" h="4004786">
                <a:moveTo>
                  <a:pt x="0" y="0"/>
                </a:moveTo>
                <a:lnTo>
                  <a:pt x="9337125" y="0"/>
                </a:lnTo>
                <a:lnTo>
                  <a:pt x="9337125" y="4004785"/>
                </a:lnTo>
                <a:lnTo>
                  <a:pt x="0" y="40047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81446" y="3723244"/>
            <a:ext cx="10725107" cy="777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00"/>
              </a:lnSpc>
            </a:pPr>
            <a:r>
              <a:rPr lang="en-US" sz="333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100 ára saga frumkvöðlastarfs </a:t>
            </a:r>
          </a:p>
          <a:p>
            <a:pPr marL="0" lvl="0" indent="0" algn="ctr">
              <a:lnSpc>
                <a:spcPts val="2900"/>
              </a:lnSpc>
            </a:pPr>
            <a:r>
              <a:rPr lang="en-US" sz="333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í íslensku menntakerfi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63460" y="700640"/>
            <a:ext cx="13812597" cy="232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09"/>
              </a:lnSpc>
            </a:pPr>
            <a:r>
              <a:rPr lang="en-US" sz="10010">
                <a:solidFill>
                  <a:srgbClr val="1D6894"/>
                </a:solidFill>
                <a:latin typeface="Archivo Black"/>
                <a:ea typeface="Archivo Black"/>
                <a:cs typeface="Archivo Black"/>
                <a:sym typeface="Archivo Black"/>
              </a:rPr>
              <a:t>SAGA SKÓLA ÍSAKS JÓNSSONAR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610481" y="-536972"/>
            <a:ext cx="5727608" cy="6158718"/>
          </a:xfrm>
          <a:custGeom>
            <a:avLst/>
            <a:gdLst/>
            <a:ahLst/>
            <a:cxnLst/>
            <a:rect l="l" t="t" r="r" b="b"/>
            <a:pathLst>
              <a:path w="5727608" h="6158718">
                <a:moveTo>
                  <a:pt x="5727608" y="6158719"/>
                </a:moveTo>
                <a:lnTo>
                  <a:pt x="0" y="6158719"/>
                </a:lnTo>
                <a:lnTo>
                  <a:pt x="0" y="0"/>
                </a:lnTo>
                <a:lnTo>
                  <a:pt x="5727608" y="0"/>
                </a:lnTo>
                <a:lnTo>
                  <a:pt x="5727608" y="615871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6183" y="5143500"/>
            <a:ext cx="5727608" cy="6158718"/>
          </a:xfrm>
          <a:custGeom>
            <a:avLst/>
            <a:gdLst/>
            <a:ahLst/>
            <a:cxnLst/>
            <a:rect l="l" t="t" r="r" b="b"/>
            <a:pathLst>
              <a:path w="5727608" h="6158718">
                <a:moveTo>
                  <a:pt x="0" y="0"/>
                </a:moveTo>
                <a:lnTo>
                  <a:pt x="5727608" y="0"/>
                </a:lnTo>
                <a:lnTo>
                  <a:pt x="5727608" y="6158718"/>
                </a:lnTo>
                <a:lnTo>
                  <a:pt x="0" y="6158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903145" y="810338"/>
            <a:ext cx="11296327" cy="1949379"/>
            <a:chOff x="0" y="0"/>
            <a:chExt cx="648039" cy="1118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039" cy="111830"/>
            </a:xfrm>
            <a:custGeom>
              <a:avLst/>
              <a:gdLst/>
              <a:ahLst/>
              <a:cxnLst/>
              <a:rect l="l" t="t" r="r" b="b"/>
              <a:pathLst>
                <a:path w="648039" h="111830">
                  <a:moveTo>
                    <a:pt x="53543" y="0"/>
                  </a:moveTo>
                  <a:lnTo>
                    <a:pt x="594496" y="0"/>
                  </a:lnTo>
                  <a:cubicBezTo>
                    <a:pt x="608696" y="0"/>
                    <a:pt x="622315" y="5641"/>
                    <a:pt x="632356" y="15682"/>
                  </a:cubicBezTo>
                  <a:cubicBezTo>
                    <a:pt x="642398" y="25724"/>
                    <a:pt x="648039" y="39342"/>
                    <a:pt x="648039" y="53543"/>
                  </a:cubicBezTo>
                  <a:lnTo>
                    <a:pt x="648039" y="58288"/>
                  </a:lnTo>
                  <a:cubicBezTo>
                    <a:pt x="648039" y="72488"/>
                    <a:pt x="642398" y="86107"/>
                    <a:pt x="632356" y="96148"/>
                  </a:cubicBezTo>
                  <a:cubicBezTo>
                    <a:pt x="622315" y="106189"/>
                    <a:pt x="608696" y="111830"/>
                    <a:pt x="594496" y="111830"/>
                  </a:cubicBezTo>
                  <a:lnTo>
                    <a:pt x="53543" y="111830"/>
                  </a:lnTo>
                  <a:cubicBezTo>
                    <a:pt x="39342" y="111830"/>
                    <a:pt x="25724" y="106189"/>
                    <a:pt x="15682" y="96148"/>
                  </a:cubicBezTo>
                  <a:cubicBezTo>
                    <a:pt x="5641" y="86107"/>
                    <a:pt x="0" y="72488"/>
                    <a:pt x="0" y="58288"/>
                  </a:cubicBezTo>
                  <a:lnTo>
                    <a:pt x="0" y="53543"/>
                  </a:lnTo>
                  <a:cubicBezTo>
                    <a:pt x="0" y="39342"/>
                    <a:pt x="5641" y="25724"/>
                    <a:pt x="15682" y="15682"/>
                  </a:cubicBezTo>
                  <a:cubicBezTo>
                    <a:pt x="25724" y="5641"/>
                    <a:pt x="39342" y="0"/>
                    <a:pt x="53543" y="0"/>
                  </a:cubicBezTo>
                  <a:close/>
                </a:path>
              </a:pathLst>
            </a:custGeom>
            <a:solidFill>
              <a:srgbClr val="A1A6A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648039" cy="149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5143500"/>
            <a:ext cx="7100904" cy="2767839"/>
          </a:xfrm>
          <a:custGeom>
            <a:avLst/>
            <a:gdLst/>
            <a:ahLst/>
            <a:cxnLst/>
            <a:rect l="l" t="t" r="r" b="b"/>
            <a:pathLst>
              <a:path w="7100904" h="2767839">
                <a:moveTo>
                  <a:pt x="0" y="0"/>
                </a:moveTo>
                <a:lnTo>
                  <a:pt x="7100904" y="0"/>
                </a:lnTo>
                <a:lnTo>
                  <a:pt x="7100904" y="2767839"/>
                </a:lnTo>
                <a:lnTo>
                  <a:pt x="0" y="27678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038" t="-316392" b="-14428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301900" y="794015"/>
            <a:ext cx="2451172" cy="1561423"/>
          </a:xfrm>
          <a:custGeom>
            <a:avLst/>
            <a:gdLst/>
            <a:ahLst/>
            <a:cxnLst/>
            <a:rect l="l" t="t" r="r" b="b"/>
            <a:pathLst>
              <a:path w="2451172" h="1561423">
                <a:moveTo>
                  <a:pt x="0" y="0"/>
                </a:moveTo>
                <a:lnTo>
                  <a:pt x="2451172" y="0"/>
                </a:lnTo>
                <a:lnTo>
                  <a:pt x="2451172" y="1561423"/>
                </a:lnTo>
                <a:lnTo>
                  <a:pt x="0" y="15614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965609" y="3009900"/>
            <a:ext cx="10014961" cy="697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5"/>
              </a:lnSpc>
            </a:pP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Árið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1926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stofnaði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Ísak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Jónsson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sinn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eigin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skóla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í Reykjavík. </a:t>
            </a:r>
          </a:p>
          <a:p>
            <a:pPr marL="0" lvl="0" indent="0" algn="l">
              <a:lnSpc>
                <a:spcPts val="3355"/>
              </a:lnSpc>
            </a:pPr>
            <a:endParaRPr lang="en-US" sz="3078" dirty="0">
              <a:solidFill>
                <a:srgbClr val="092D4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>
              <a:lnSpc>
                <a:spcPts val="3355"/>
              </a:lnSpc>
            </a:pP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Skólinn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var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byggður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á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hugmyndum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sem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hann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hafði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kynnst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erlendis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–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áhersla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á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virkni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nemenda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skilning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hlýlegt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andrúmsloft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0" lvl="0" indent="0" algn="l">
              <a:lnSpc>
                <a:spcPts val="3355"/>
              </a:lnSpc>
            </a:pPr>
            <a:endParaRPr lang="en-US" sz="3078" dirty="0">
              <a:solidFill>
                <a:srgbClr val="092D4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>
              <a:lnSpc>
                <a:spcPts val="3355"/>
              </a:lnSpc>
            </a:pP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Skóli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Ísaks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Jónssonar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hefur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nú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starfað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í 100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ár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(1926–2026)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er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enn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starfandi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</a:p>
          <a:p>
            <a:pPr marL="0" lvl="0" indent="0" algn="l">
              <a:lnSpc>
                <a:spcPts val="3355"/>
              </a:lnSpc>
            </a:pPr>
            <a:endParaRPr lang="en-US" sz="3078" dirty="0">
              <a:solidFill>
                <a:srgbClr val="092D4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>
              <a:lnSpc>
                <a:spcPts val="3355"/>
              </a:lnSpc>
            </a:pP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Skólinn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hefur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haft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mikil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áhrif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á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íslenskt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skólastarf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þróun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kennsluhátta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0" lvl="0" indent="0" algn="l">
              <a:lnSpc>
                <a:spcPts val="3355"/>
              </a:lnSpc>
            </a:pPr>
            <a:endParaRPr lang="en-US" sz="3078" dirty="0">
              <a:solidFill>
                <a:srgbClr val="092D4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>
              <a:lnSpc>
                <a:spcPts val="3355"/>
              </a:lnSpc>
            </a:pP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Ísak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lagði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áherslu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á aga,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skipulag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virðingu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milli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kennara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nemenda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Markmið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hans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var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að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skapa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skóla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þar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sem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börn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þroskuðust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bæði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andlega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7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félagslega</a:t>
            </a:r>
            <a:r>
              <a:rPr lang="en-US" sz="307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545" y="1443216"/>
            <a:ext cx="8431267" cy="912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49"/>
              </a:lnSpc>
            </a:pPr>
            <a:r>
              <a:rPr lang="en-US" sz="7527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Stofnun skólans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6183" y="5143500"/>
            <a:ext cx="5727608" cy="6158718"/>
          </a:xfrm>
          <a:custGeom>
            <a:avLst/>
            <a:gdLst/>
            <a:ahLst/>
            <a:cxnLst/>
            <a:rect l="l" t="t" r="r" b="b"/>
            <a:pathLst>
              <a:path w="5727608" h="6158718">
                <a:moveTo>
                  <a:pt x="0" y="0"/>
                </a:moveTo>
                <a:lnTo>
                  <a:pt x="5727608" y="0"/>
                </a:lnTo>
                <a:lnTo>
                  <a:pt x="5727608" y="6158718"/>
                </a:lnTo>
                <a:lnTo>
                  <a:pt x="0" y="6158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950442" y="448611"/>
            <a:ext cx="11346933" cy="1949379"/>
            <a:chOff x="0" y="0"/>
            <a:chExt cx="650942" cy="1118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0942" cy="111830"/>
            </a:xfrm>
            <a:custGeom>
              <a:avLst/>
              <a:gdLst/>
              <a:ahLst/>
              <a:cxnLst/>
              <a:rect l="l" t="t" r="r" b="b"/>
              <a:pathLst>
                <a:path w="650942" h="111830">
                  <a:moveTo>
                    <a:pt x="53304" y="0"/>
                  </a:moveTo>
                  <a:lnTo>
                    <a:pt x="597638" y="0"/>
                  </a:lnTo>
                  <a:cubicBezTo>
                    <a:pt x="627077" y="0"/>
                    <a:pt x="650942" y="23865"/>
                    <a:pt x="650942" y="53304"/>
                  </a:cubicBezTo>
                  <a:lnTo>
                    <a:pt x="650942" y="58526"/>
                  </a:lnTo>
                  <a:cubicBezTo>
                    <a:pt x="650942" y="87965"/>
                    <a:pt x="627077" y="111830"/>
                    <a:pt x="597638" y="111830"/>
                  </a:cubicBezTo>
                  <a:lnTo>
                    <a:pt x="53304" y="111830"/>
                  </a:lnTo>
                  <a:cubicBezTo>
                    <a:pt x="23865" y="111830"/>
                    <a:pt x="0" y="87965"/>
                    <a:pt x="0" y="58526"/>
                  </a:cubicBezTo>
                  <a:lnTo>
                    <a:pt x="0" y="53304"/>
                  </a:lnTo>
                  <a:cubicBezTo>
                    <a:pt x="0" y="23865"/>
                    <a:pt x="23865" y="0"/>
                    <a:pt x="53304" y="0"/>
                  </a:cubicBezTo>
                  <a:close/>
                </a:path>
              </a:pathLst>
            </a:custGeom>
            <a:solidFill>
              <a:srgbClr val="A1A6A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50942" cy="149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02141" y="7071760"/>
            <a:ext cx="5726032" cy="4395117"/>
          </a:xfrm>
          <a:custGeom>
            <a:avLst/>
            <a:gdLst/>
            <a:ahLst/>
            <a:cxnLst/>
            <a:rect l="l" t="t" r="r" b="b"/>
            <a:pathLst>
              <a:path w="5726032" h="4395117">
                <a:moveTo>
                  <a:pt x="0" y="0"/>
                </a:moveTo>
                <a:lnTo>
                  <a:pt x="5726032" y="0"/>
                </a:lnTo>
                <a:lnTo>
                  <a:pt x="5726032" y="4395116"/>
                </a:lnTo>
                <a:lnTo>
                  <a:pt x="0" y="43951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0651" y="6045489"/>
            <a:ext cx="10965155" cy="3509725"/>
          </a:xfrm>
          <a:custGeom>
            <a:avLst/>
            <a:gdLst/>
            <a:ahLst/>
            <a:cxnLst/>
            <a:rect l="l" t="t" r="r" b="b"/>
            <a:pathLst>
              <a:path w="10965155" h="3509725">
                <a:moveTo>
                  <a:pt x="0" y="0"/>
                </a:moveTo>
                <a:lnTo>
                  <a:pt x="10965155" y="0"/>
                </a:lnTo>
                <a:lnTo>
                  <a:pt x="10965155" y="3509726"/>
                </a:lnTo>
                <a:lnTo>
                  <a:pt x="0" y="3509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52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41403" y="1048343"/>
            <a:ext cx="7560050" cy="98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27"/>
              </a:lnSpc>
            </a:pPr>
            <a:r>
              <a:rPr lang="en-US" sz="8077">
                <a:solidFill>
                  <a:srgbClr val="F4F6FC"/>
                </a:solidFill>
                <a:latin typeface="Archivo Black"/>
                <a:ea typeface="Archivo Black"/>
                <a:cs typeface="Archivo Black"/>
                <a:sym typeface="Archivo Black"/>
              </a:rPr>
              <a:t>Ísak Jónsson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29160" y="2667709"/>
            <a:ext cx="9563960" cy="311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47"/>
              </a:lnSpc>
            </a:pPr>
            <a:r>
              <a:rPr lang="en-US" sz="2520" b="1" dirty="0" err="1">
                <a:solidFill>
                  <a:srgbClr val="092D42"/>
                </a:solidFill>
                <a:latin typeface="Raleway Bold"/>
                <a:ea typeface="Raleway Bold"/>
                <a:cs typeface="Raleway Bold"/>
                <a:sym typeface="Raleway Bold"/>
              </a:rPr>
              <a:t>Í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sak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Jónsson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var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kennari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,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skólastjóri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og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frumkvöðull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í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íslensku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skólastarfi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. </a:t>
            </a:r>
          </a:p>
          <a:p>
            <a:pPr marL="0" lvl="0" indent="0" algn="l">
              <a:lnSpc>
                <a:spcPts val="2747"/>
              </a:lnSpc>
            </a:pP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Hann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fæddist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árið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1898 í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Loðmundarfirði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og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ólst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því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upp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í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sveit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. </a:t>
            </a:r>
          </a:p>
          <a:p>
            <a:pPr marL="0" lvl="0" indent="0" algn="l">
              <a:lnSpc>
                <a:spcPts val="2747"/>
              </a:lnSpc>
            </a:pP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Á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yngri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árum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vann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hann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við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búskap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,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en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áhugi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hans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beindist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fljótt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að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námi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og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kennslu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.</a:t>
            </a:r>
          </a:p>
          <a:p>
            <a:pPr marL="0" lvl="0" indent="0" algn="l">
              <a:lnSpc>
                <a:spcPts val="2747"/>
              </a:lnSpc>
            </a:pP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Ísak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lærði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í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Kennaraskólanum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í Reykjavík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og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hélt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síðan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utan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til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náms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,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meðal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annars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til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Bandaríkjanna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og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Evrópu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. Hann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kynntist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þar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nýjum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kennsluaðferðum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sem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lögðu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áherslu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á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börnin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sjálf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,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virkni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þeirra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og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skilning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í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stað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520" b="1" dirty="0" err="1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utanbókarlærdóms</a:t>
            </a:r>
            <a:r>
              <a:rPr lang="en-US" sz="2520" b="1" dirty="0">
                <a:solidFill>
                  <a:srgbClr val="050A30"/>
                </a:solidFill>
                <a:latin typeface="Raleway Bold"/>
                <a:ea typeface="Raleway Bold"/>
                <a:cs typeface="Raleway Bold"/>
                <a:sym typeface="Raleway Bold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407157" y="4623954"/>
            <a:ext cx="5727608" cy="6158718"/>
          </a:xfrm>
          <a:custGeom>
            <a:avLst/>
            <a:gdLst/>
            <a:ahLst/>
            <a:cxnLst/>
            <a:rect l="l" t="t" r="r" b="b"/>
            <a:pathLst>
              <a:path w="5727608" h="6158718">
                <a:moveTo>
                  <a:pt x="5727608" y="0"/>
                </a:moveTo>
                <a:lnTo>
                  <a:pt x="0" y="0"/>
                </a:lnTo>
                <a:lnTo>
                  <a:pt x="0" y="6158719"/>
                </a:lnTo>
                <a:lnTo>
                  <a:pt x="5727608" y="6158719"/>
                </a:lnTo>
                <a:lnTo>
                  <a:pt x="572760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76733">
            <a:off x="-2144761" y="8100102"/>
            <a:ext cx="4289521" cy="3142074"/>
          </a:xfrm>
          <a:custGeom>
            <a:avLst/>
            <a:gdLst/>
            <a:ahLst/>
            <a:cxnLst/>
            <a:rect l="l" t="t" r="r" b="b"/>
            <a:pathLst>
              <a:path w="4289521" h="3142074">
                <a:moveTo>
                  <a:pt x="0" y="0"/>
                </a:moveTo>
                <a:lnTo>
                  <a:pt x="4289520" y="0"/>
                </a:lnTo>
                <a:lnTo>
                  <a:pt x="4289520" y="3142074"/>
                </a:lnTo>
                <a:lnTo>
                  <a:pt x="0" y="3142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803477" y="-319643"/>
            <a:ext cx="5727608" cy="6158718"/>
          </a:xfrm>
          <a:custGeom>
            <a:avLst/>
            <a:gdLst/>
            <a:ahLst/>
            <a:cxnLst/>
            <a:rect l="l" t="t" r="r" b="b"/>
            <a:pathLst>
              <a:path w="5727608" h="6158718">
                <a:moveTo>
                  <a:pt x="0" y="6158719"/>
                </a:moveTo>
                <a:lnTo>
                  <a:pt x="5727608" y="6158719"/>
                </a:lnTo>
                <a:lnTo>
                  <a:pt x="5727608" y="0"/>
                </a:lnTo>
                <a:lnTo>
                  <a:pt x="0" y="0"/>
                </a:lnTo>
                <a:lnTo>
                  <a:pt x="0" y="615871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903145" y="810338"/>
            <a:ext cx="15954539" cy="1949379"/>
            <a:chOff x="0" y="0"/>
            <a:chExt cx="915267" cy="1118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15267" cy="111830"/>
            </a:xfrm>
            <a:custGeom>
              <a:avLst/>
              <a:gdLst/>
              <a:ahLst/>
              <a:cxnLst/>
              <a:rect l="l" t="t" r="r" b="b"/>
              <a:pathLst>
                <a:path w="915267" h="111830">
                  <a:moveTo>
                    <a:pt x="37910" y="0"/>
                  </a:moveTo>
                  <a:lnTo>
                    <a:pt x="877357" y="0"/>
                  </a:lnTo>
                  <a:cubicBezTo>
                    <a:pt x="898294" y="0"/>
                    <a:pt x="915267" y="16973"/>
                    <a:pt x="915267" y="37910"/>
                  </a:cubicBezTo>
                  <a:lnTo>
                    <a:pt x="915267" y="73920"/>
                  </a:lnTo>
                  <a:cubicBezTo>
                    <a:pt x="915267" y="94857"/>
                    <a:pt x="898294" y="111830"/>
                    <a:pt x="877357" y="111830"/>
                  </a:cubicBezTo>
                  <a:lnTo>
                    <a:pt x="37910" y="111830"/>
                  </a:lnTo>
                  <a:cubicBezTo>
                    <a:pt x="16973" y="111830"/>
                    <a:pt x="0" y="94857"/>
                    <a:pt x="0" y="73920"/>
                  </a:cubicBezTo>
                  <a:lnTo>
                    <a:pt x="0" y="37910"/>
                  </a:lnTo>
                  <a:cubicBezTo>
                    <a:pt x="0" y="16973"/>
                    <a:pt x="16973" y="0"/>
                    <a:pt x="37910" y="0"/>
                  </a:cubicBezTo>
                  <a:close/>
                </a:path>
              </a:pathLst>
            </a:custGeom>
            <a:solidFill>
              <a:srgbClr val="A1A6A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15267" cy="149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734403">
            <a:off x="14312057" y="1824922"/>
            <a:ext cx="3408115" cy="2824424"/>
          </a:xfrm>
          <a:custGeom>
            <a:avLst/>
            <a:gdLst/>
            <a:ahLst/>
            <a:cxnLst/>
            <a:rect l="l" t="t" r="r" b="b"/>
            <a:pathLst>
              <a:path w="3408115" h="2824424">
                <a:moveTo>
                  <a:pt x="0" y="0"/>
                </a:moveTo>
                <a:lnTo>
                  <a:pt x="3408115" y="0"/>
                </a:lnTo>
                <a:lnTo>
                  <a:pt x="3408115" y="2824424"/>
                </a:lnTo>
                <a:lnTo>
                  <a:pt x="0" y="2824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166" t="-28662" r="-4634" b="-5925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75931" y="5722018"/>
            <a:ext cx="8350925" cy="3962591"/>
          </a:xfrm>
          <a:custGeom>
            <a:avLst/>
            <a:gdLst/>
            <a:ahLst/>
            <a:cxnLst/>
            <a:rect l="l" t="t" r="r" b="b"/>
            <a:pathLst>
              <a:path w="8350925" h="3962591">
                <a:moveTo>
                  <a:pt x="0" y="0"/>
                </a:moveTo>
                <a:lnTo>
                  <a:pt x="8350925" y="0"/>
                </a:lnTo>
                <a:lnTo>
                  <a:pt x="8350925" y="3962591"/>
                </a:lnTo>
                <a:lnTo>
                  <a:pt x="0" y="39625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5190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4958" y="3009900"/>
            <a:ext cx="8438617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36"/>
              </a:lnSpc>
            </a:pPr>
            <a:r>
              <a:rPr lang="en-US" sz="2785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Áherslan</a:t>
            </a:r>
            <a:r>
              <a:rPr lang="en-US" sz="2785" b="1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er á </a:t>
            </a:r>
            <a:r>
              <a:rPr lang="en-US" sz="2785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börnin</a:t>
            </a:r>
            <a:r>
              <a:rPr lang="en-US" sz="2785" b="1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sjálf</a:t>
            </a:r>
            <a:r>
              <a:rPr lang="en-US" sz="2785" b="1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785" b="1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virkni</a:t>
            </a:r>
            <a:r>
              <a:rPr lang="en-US" sz="2785" b="1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þeirra</a:t>
            </a:r>
            <a:r>
              <a:rPr lang="en-US" sz="2785" b="1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0" lvl="0" indent="0" algn="l">
              <a:lnSpc>
                <a:spcPts val="3036"/>
              </a:lnSpc>
            </a:pPr>
            <a:endParaRPr lang="en-US" sz="2785" b="1" dirty="0">
              <a:solidFill>
                <a:srgbClr val="092D4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>
              <a:lnSpc>
                <a:spcPts val="3036"/>
              </a:lnSpc>
            </a:pP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Ísak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Jónsson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tók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upp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nýjar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kennsluaðferðir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sem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hann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kynntist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erlendis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 Hann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lagði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áherslu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á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að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börnin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væru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virkir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þátttakendur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í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eigin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námi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ekki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aðeins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óvirkir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hlustendur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</a:p>
          <a:p>
            <a:pPr marL="0" lvl="0" indent="0" algn="l">
              <a:lnSpc>
                <a:spcPts val="3036"/>
              </a:lnSpc>
            </a:pP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Nemendur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voru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hvattir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til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að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spyrja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spurninga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rannsaka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heiminn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í </a:t>
            </a:r>
            <a:r>
              <a:rPr lang="en-US" sz="2785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kringum</a:t>
            </a:r>
            <a:r>
              <a:rPr lang="en-US" sz="2785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sig.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410070"/>
            <a:ext cx="13069914" cy="98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27"/>
              </a:lnSpc>
            </a:pPr>
            <a:r>
              <a:rPr lang="en-US" sz="8077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Kennsluaðferðir Ísaks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67569" y="6485334"/>
            <a:ext cx="8267831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74"/>
              </a:lnSpc>
            </a:pPr>
            <a:r>
              <a:rPr lang="en-US" sz="2729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Skilningur</a:t>
            </a:r>
            <a:r>
              <a:rPr lang="en-US" sz="2729" b="1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í </a:t>
            </a:r>
            <a:r>
              <a:rPr lang="en-US" sz="2729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stað</a:t>
            </a:r>
            <a:r>
              <a:rPr lang="en-US" sz="2729" b="1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utanbókarlærdóms</a:t>
            </a:r>
            <a:endParaRPr lang="en-US" sz="2729" b="1" dirty="0">
              <a:solidFill>
                <a:srgbClr val="092D4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>
              <a:lnSpc>
                <a:spcPts val="2974"/>
              </a:lnSpc>
            </a:pPr>
            <a:endParaRPr lang="en-US" sz="2729" b="1" dirty="0">
              <a:solidFill>
                <a:srgbClr val="092D4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>
              <a:lnSpc>
                <a:spcPts val="2974"/>
              </a:lnSpc>
            </a:pP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Í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stað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þess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að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leggja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áherslu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á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utanbókarlærdóm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endurtekningu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vildi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Ísak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að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nemendur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skildu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námsefnið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 Hann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trúði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því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að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raunverulegur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skilningur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væri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mikilvægari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að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geta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rifjað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upp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texta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orðrétt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Þessi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nálgun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var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byltingarkennd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á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sínum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29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tíma</a:t>
            </a:r>
            <a:r>
              <a:rPr lang="en-US" sz="2729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6183" y="5143500"/>
            <a:ext cx="5727608" cy="6158718"/>
          </a:xfrm>
          <a:custGeom>
            <a:avLst/>
            <a:gdLst/>
            <a:ahLst/>
            <a:cxnLst/>
            <a:rect l="l" t="t" r="r" b="b"/>
            <a:pathLst>
              <a:path w="5727608" h="6158718">
                <a:moveTo>
                  <a:pt x="0" y="0"/>
                </a:moveTo>
                <a:lnTo>
                  <a:pt x="5727608" y="0"/>
                </a:lnTo>
                <a:lnTo>
                  <a:pt x="5727608" y="6158718"/>
                </a:lnTo>
                <a:lnTo>
                  <a:pt x="0" y="6158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903145" y="810338"/>
            <a:ext cx="13944438" cy="1949379"/>
            <a:chOff x="0" y="0"/>
            <a:chExt cx="799953" cy="1118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9953" cy="111830"/>
            </a:xfrm>
            <a:custGeom>
              <a:avLst/>
              <a:gdLst/>
              <a:ahLst/>
              <a:cxnLst/>
              <a:rect l="l" t="t" r="r" b="b"/>
              <a:pathLst>
                <a:path w="799953" h="111830">
                  <a:moveTo>
                    <a:pt x="43375" y="0"/>
                  </a:moveTo>
                  <a:lnTo>
                    <a:pt x="756579" y="0"/>
                  </a:lnTo>
                  <a:cubicBezTo>
                    <a:pt x="768082" y="0"/>
                    <a:pt x="779115" y="4570"/>
                    <a:pt x="787249" y="12704"/>
                  </a:cubicBezTo>
                  <a:cubicBezTo>
                    <a:pt x="795384" y="20839"/>
                    <a:pt x="799953" y="31871"/>
                    <a:pt x="799953" y="43375"/>
                  </a:cubicBezTo>
                  <a:lnTo>
                    <a:pt x="799953" y="68456"/>
                  </a:lnTo>
                  <a:cubicBezTo>
                    <a:pt x="799953" y="79959"/>
                    <a:pt x="795384" y="90992"/>
                    <a:pt x="787249" y="99126"/>
                  </a:cubicBezTo>
                  <a:cubicBezTo>
                    <a:pt x="779115" y="107261"/>
                    <a:pt x="768082" y="111830"/>
                    <a:pt x="756579" y="111830"/>
                  </a:cubicBezTo>
                  <a:lnTo>
                    <a:pt x="43375" y="111830"/>
                  </a:lnTo>
                  <a:cubicBezTo>
                    <a:pt x="31871" y="111830"/>
                    <a:pt x="20839" y="107261"/>
                    <a:pt x="12704" y="99126"/>
                  </a:cubicBezTo>
                  <a:cubicBezTo>
                    <a:pt x="4570" y="90992"/>
                    <a:pt x="0" y="79959"/>
                    <a:pt x="0" y="68456"/>
                  </a:cubicBezTo>
                  <a:lnTo>
                    <a:pt x="0" y="43375"/>
                  </a:lnTo>
                  <a:cubicBezTo>
                    <a:pt x="0" y="31871"/>
                    <a:pt x="4570" y="20839"/>
                    <a:pt x="12704" y="12704"/>
                  </a:cubicBezTo>
                  <a:cubicBezTo>
                    <a:pt x="20839" y="4570"/>
                    <a:pt x="31871" y="0"/>
                    <a:pt x="43375" y="0"/>
                  </a:cubicBezTo>
                  <a:close/>
                </a:path>
              </a:pathLst>
            </a:custGeom>
            <a:solidFill>
              <a:srgbClr val="A1A6A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799953" cy="149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129816" y="6029033"/>
            <a:ext cx="2694386" cy="3961242"/>
          </a:xfrm>
          <a:custGeom>
            <a:avLst/>
            <a:gdLst/>
            <a:ahLst/>
            <a:cxnLst/>
            <a:rect l="l" t="t" r="r" b="b"/>
            <a:pathLst>
              <a:path w="2694386" h="3961242">
                <a:moveTo>
                  <a:pt x="0" y="0"/>
                </a:moveTo>
                <a:lnTo>
                  <a:pt x="2694386" y="0"/>
                </a:lnTo>
                <a:lnTo>
                  <a:pt x="2694386" y="3961243"/>
                </a:lnTo>
                <a:lnTo>
                  <a:pt x="0" y="3961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60327" y="3259200"/>
            <a:ext cx="13546292" cy="130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6"/>
              </a:lnSpc>
            </a:pP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Ísak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starfaði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sem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kennari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skólastjóri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eftir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heimkomu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sína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frá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námi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erlendis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 Hann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beitti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nýjum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kennsluaðferðum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sem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hann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hafði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lært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lagði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áherslu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á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virkni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nemenda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skilning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í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stað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utanbókarlærdóms</a:t>
            </a:r>
            <a:r>
              <a:rPr lang="en-US" sz="30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83950" y="1409950"/>
            <a:ext cx="10457343" cy="986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27"/>
              </a:lnSpc>
            </a:pPr>
            <a:r>
              <a:rPr lang="en-US" sz="8077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Starfsferill Ísaks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0327" y="4787001"/>
            <a:ext cx="13546292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7"/>
              </a:lnSpc>
            </a:pP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Hann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hafði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sérstakan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áhuga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á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kennslu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yngri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barna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lestri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málþroska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Ísak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taldi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mikilvægt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að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börn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lærðu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að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lesa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vel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skildu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það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sem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þau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lásu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sem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var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grunnur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að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frekara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námi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 Hann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kom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með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hljóðaaðferðina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til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landsins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60327" y="6257633"/>
            <a:ext cx="13546292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7"/>
              </a:lnSpc>
            </a:pP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Ísak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skrifaði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bækur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bjó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til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námsgögn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 Hann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þýddi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bækur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fyrir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börn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ungmenni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Þessi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rit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hans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höfðu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mikil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áhrif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á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íslenskt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skólastarf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voru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marL="0" lvl="0" indent="0" algn="l">
              <a:lnSpc>
                <a:spcPts val="3267"/>
              </a:lnSpc>
            </a:pP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notuð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víða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um land í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áratugi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583357"/>
            <a:ext cx="806182" cy="583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1"/>
              </a:lnSpc>
            </a:pPr>
            <a:r>
              <a:rPr lang="en-US" sz="4783">
                <a:solidFill>
                  <a:srgbClr val="1786C7"/>
                </a:solidFill>
                <a:latin typeface="Archivo Black"/>
                <a:ea typeface="Archivo Black"/>
                <a:cs typeface="Archivo Black"/>
                <a:sym typeface="Archivo Black"/>
              </a:rPr>
              <a:t>1.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5173564"/>
            <a:ext cx="806182" cy="583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1"/>
              </a:lnSpc>
            </a:pPr>
            <a:r>
              <a:rPr lang="en-US" sz="4783">
                <a:solidFill>
                  <a:srgbClr val="1786C7"/>
                </a:solidFill>
                <a:latin typeface="Archivo Black"/>
                <a:ea typeface="Archivo Black"/>
                <a:cs typeface="Archivo Black"/>
                <a:sym typeface="Archivo Black"/>
              </a:rPr>
              <a:t>2.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575921"/>
            <a:ext cx="806182" cy="583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1"/>
              </a:lnSpc>
            </a:pPr>
            <a:r>
              <a:rPr lang="en-US" sz="4783">
                <a:solidFill>
                  <a:srgbClr val="1786C7"/>
                </a:solidFill>
                <a:latin typeface="Archivo Black"/>
                <a:ea typeface="Archivo Black"/>
                <a:cs typeface="Archivo Black"/>
                <a:sym typeface="Archivo Black"/>
              </a:rPr>
              <a:t>3.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C53E87-7FA4-4E2C-AAE3-50092E85A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9449">
            <a:off x="5834459" y="7651383"/>
            <a:ext cx="4114800" cy="2661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407157" y="4623954"/>
            <a:ext cx="5727608" cy="6158718"/>
          </a:xfrm>
          <a:custGeom>
            <a:avLst/>
            <a:gdLst/>
            <a:ahLst/>
            <a:cxnLst/>
            <a:rect l="l" t="t" r="r" b="b"/>
            <a:pathLst>
              <a:path w="5727608" h="6158718">
                <a:moveTo>
                  <a:pt x="5727608" y="0"/>
                </a:moveTo>
                <a:lnTo>
                  <a:pt x="0" y="0"/>
                </a:lnTo>
                <a:lnTo>
                  <a:pt x="0" y="6158719"/>
                </a:lnTo>
                <a:lnTo>
                  <a:pt x="5727608" y="6158719"/>
                </a:lnTo>
                <a:lnTo>
                  <a:pt x="572760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803477" y="-319643"/>
            <a:ext cx="5727608" cy="6158718"/>
          </a:xfrm>
          <a:custGeom>
            <a:avLst/>
            <a:gdLst/>
            <a:ahLst/>
            <a:cxnLst/>
            <a:rect l="l" t="t" r="r" b="b"/>
            <a:pathLst>
              <a:path w="5727608" h="6158718">
                <a:moveTo>
                  <a:pt x="0" y="6158719"/>
                </a:moveTo>
                <a:lnTo>
                  <a:pt x="5727608" y="6158719"/>
                </a:lnTo>
                <a:lnTo>
                  <a:pt x="5727608" y="0"/>
                </a:lnTo>
                <a:lnTo>
                  <a:pt x="0" y="0"/>
                </a:lnTo>
                <a:lnTo>
                  <a:pt x="0" y="615871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903145" y="810338"/>
            <a:ext cx="11385184" cy="1949379"/>
            <a:chOff x="0" y="0"/>
            <a:chExt cx="653136" cy="1118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3136" cy="111830"/>
            </a:xfrm>
            <a:custGeom>
              <a:avLst/>
              <a:gdLst/>
              <a:ahLst/>
              <a:cxnLst/>
              <a:rect l="l" t="t" r="r" b="b"/>
              <a:pathLst>
                <a:path w="653136" h="111830">
                  <a:moveTo>
                    <a:pt x="53125" y="0"/>
                  </a:moveTo>
                  <a:lnTo>
                    <a:pt x="600011" y="0"/>
                  </a:lnTo>
                  <a:cubicBezTo>
                    <a:pt x="629351" y="0"/>
                    <a:pt x="653136" y="23785"/>
                    <a:pt x="653136" y="53125"/>
                  </a:cubicBezTo>
                  <a:lnTo>
                    <a:pt x="653136" y="58705"/>
                  </a:lnTo>
                  <a:cubicBezTo>
                    <a:pt x="653136" y="72795"/>
                    <a:pt x="647539" y="86308"/>
                    <a:pt x="637576" y="96270"/>
                  </a:cubicBezTo>
                  <a:cubicBezTo>
                    <a:pt x="627613" y="106233"/>
                    <a:pt x="614101" y="111830"/>
                    <a:pt x="600011" y="111830"/>
                  </a:cubicBezTo>
                  <a:lnTo>
                    <a:pt x="53125" y="111830"/>
                  </a:lnTo>
                  <a:cubicBezTo>
                    <a:pt x="39035" y="111830"/>
                    <a:pt x="25523" y="106233"/>
                    <a:pt x="15560" y="96270"/>
                  </a:cubicBezTo>
                  <a:cubicBezTo>
                    <a:pt x="5597" y="86308"/>
                    <a:pt x="0" y="72795"/>
                    <a:pt x="0" y="58705"/>
                  </a:cubicBezTo>
                  <a:lnTo>
                    <a:pt x="0" y="53125"/>
                  </a:lnTo>
                  <a:cubicBezTo>
                    <a:pt x="0" y="39035"/>
                    <a:pt x="5597" y="25523"/>
                    <a:pt x="15560" y="15560"/>
                  </a:cubicBezTo>
                  <a:cubicBezTo>
                    <a:pt x="25523" y="5597"/>
                    <a:pt x="39035" y="0"/>
                    <a:pt x="53125" y="0"/>
                  </a:cubicBezTo>
                  <a:close/>
                </a:path>
              </a:pathLst>
            </a:custGeom>
            <a:solidFill>
              <a:srgbClr val="A1A6A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653136" cy="149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255672" y="445559"/>
            <a:ext cx="6260306" cy="3987882"/>
          </a:xfrm>
          <a:custGeom>
            <a:avLst/>
            <a:gdLst/>
            <a:ahLst/>
            <a:cxnLst/>
            <a:rect l="l" t="t" r="r" b="b"/>
            <a:pathLst>
              <a:path w="6260306" h="3987882">
                <a:moveTo>
                  <a:pt x="0" y="0"/>
                </a:moveTo>
                <a:lnTo>
                  <a:pt x="6260306" y="0"/>
                </a:lnTo>
                <a:lnTo>
                  <a:pt x="6260306" y="3987882"/>
                </a:lnTo>
                <a:lnTo>
                  <a:pt x="0" y="398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73290" y="4562109"/>
            <a:ext cx="12341421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7"/>
              </a:lnSpc>
            </a:pPr>
            <a:r>
              <a:rPr lang="en-US" sz="2998" b="1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Agi </a:t>
            </a:r>
            <a:r>
              <a:rPr lang="en-US" sz="2998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998" b="1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skipulag</a:t>
            </a:r>
            <a:endParaRPr lang="en-US" sz="2998" b="1" dirty="0">
              <a:solidFill>
                <a:srgbClr val="092D4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>
              <a:lnSpc>
                <a:spcPts val="3267"/>
              </a:lnSpc>
            </a:pPr>
            <a:endParaRPr lang="en-US" sz="2998" b="1" dirty="0">
              <a:solidFill>
                <a:srgbClr val="092D4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>
              <a:lnSpc>
                <a:spcPts val="3267"/>
              </a:lnSpc>
            </a:pP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Ísak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Jónsson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lagði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mikla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áherslu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á aga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skipulag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í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skólastarfi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 Hann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taldi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að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skýr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rammi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reglur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væru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undirstaða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góðrar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námsvistar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Nemendur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lærðu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ábyrgð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sjálfsaga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sem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nýttist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þeim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alla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ævi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83950" y="1409950"/>
            <a:ext cx="7898089" cy="98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27"/>
              </a:lnSpc>
            </a:pPr>
            <a:r>
              <a:rPr lang="en-US" sz="8077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Gildi Ísaks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73290" y="7277100"/>
            <a:ext cx="12341421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7"/>
              </a:lnSpc>
            </a:pPr>
            <a:r>
              <a:rPr lang="en-US" sz="2998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Hlýlegt</a:t>
            </a:r>
            <a:r>
              <a:rPr lang="en-US" sz="2998" b="1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andrúmsloft</a:t>
            </a:r>
            <a:r>
              <a:rPr lang="en-US" sz="2998" b="1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998" b="1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b="1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virðing</a:t>
            </a:r>
            <a:endParaRPr lang="en-US" sz="2998" b="1" dirty="0">
              <a:solidFill>
                <a:srgbClr val="092D4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>
              <a:lnSpc>
                <a:spcPts val="3267"/>
              </a:lnSpc>
            </a:pPr>
            <a:endParaRPr lang="en-US" sz="2998" b="1" dirty="0">
              <a:solidFill>
                <a:srgbClr val="092D4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>
              <a:lnSpc>
                <a:spcPts val="3267"/>
              </a:lnSpc>
            </a:pP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Ísak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trúði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því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að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börn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lærðu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best í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umhverfi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þar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sem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þau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fyndu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sig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örugg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metin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að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verðleikum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. Hann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lagði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áherslu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á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virðingu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milli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kennara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nemenda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skapaði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hlýlegt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andrúmsloft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þar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sem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öllum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998" dirty="0" err="1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leið</a:t>
            </a:r>
            <a:r>
              <a:rPr lang="en-US" sz="2998" dirty="0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 vel.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AAC318-C799-47A3-BD35-E74D6AFE1A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4" t="2008" r="3915"/>
          <a:stretch/>
        </p:blipFill>
        <p:spPr>
          <a:xfrm>
            <a:off x="820721" y="7505700"/>
            <a:ext cx="1671320" cy="17156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8961C5-79B4-44D9-877A-1F930CFF0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21" y="5143500"/>
            <a:ext cx="1641005" cy="15719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648898" y="3483870"/>
            <a:ext cx="6654319" cy="7155182"/>
          </a:xfrm>
          <a:custGeom>
            <a:avLst/>
            <a:gdLst/>
            <a:ahLst/>
            <a:cxnLst/>
            <a:rect l="l" t="t" r="r" b="b"/>
            <a:pathLst>
              <a:path w="6654319" h="7155182">
                <a:moveTo>
                  <a:pt x="6654319" y="0"/>
                </a:moveTo>
                <a:lnTo>
                  <a:pt x="0" y="0"/>
                </a:lnTo>
                <a:lnTo>
                  <a:pt x="0" y="7155182"/>
                </a:lnTo>
                <a:lnTo>
                  <a:pt x="6654319" y="7155182"/>
                </a:lnTo>
                <a:lnTo>
                  <a:pt x="665431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1282632" y="-359163"/>
            <a:ext cx="6654319" cy="7155182"/>
          </a:xfrm>
          <a:custGeom>
            <a:avLst/>
            <a:gdLst/>
            <a:ahLst/>
            <a:cxnLst/>
            <a:rect l="l" t="t" r="r" b="b"/>
            <a:pathLst>
              <a:path w="6654319" h="7155182">
                <a:moveTo>
                  <a:pt x="0" y="7155182"/>
                </a:moveTo>
                <a:lnTo>
                  <a:pt x="6654319" y="7155182"/>
                </a:lnTo>
                <a:lnTo>
                  <a:pt x="6654319" y="0"/>
                </a:lnTo>
                <a:lnTo>
                  <a:pt x="0" y="0"/>
                </a:lnTo>
                <a:lnTo>
                  <a:pt x="0" y="715518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2D679-2EF0-464B-84B3-128F602F04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6589" r="3769" b="3489"/>
          <a:stretch/>
        </p:blipFill>
        <p:spPr>
          <a:xfrm>
            <a:off x="778665" y="419100"/>
            <a:ext cx="9186044" cy="579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6FAF3-E1DE-487B-A87F-273E87B71D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7724" r="1"/>
          <a:stretch/>
        </p:blipFill>
        <p:spPr>
          <a:xfrm>
            <a:off x="8969109" y="4283463"/>
            <a:ext cx="9318891" cy="541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489</Words>
  <Application>Microsoft Office PowerPoint</Application>
  <PresentationFormat>Custom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Raleway</vt:lpstr>
      <vt:lpstr>Archivo Black</vt:lpstr>
      <vt:lpstr>Raleway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ára saga frumkvöðlastarfs í íslensku menntakerfi</dc:title>
  <dc:creator>Bjōrg Vigfúsína Kjartansdóttir</dc:creator>
  <cp:lastModifiedBy>Bjōrg Vigfúsína</cp:lastModifiedBy>
  <cp:revision>5</cp:revision>
  <dcterms:created xsi:type="dcterms:W3CDTF">2006-08-16T00:00:00Z</dcterms:created>
  <dcterms:modified xsi:type="dcterms:W3CDTF">2026-05-07T20:30:06Z</dcterms:modified>
  <dc:identifier>DAHI2G8A6k8</dc:identifier>
</cp:coreProperties>
</file>